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64" r:id="rId3"/>
    <p:sldId id="265" r:id="rId4"/>
    <p:sldId id="258" r:id="rId5"/>
    <p:sldId id="266" r:id="rId6"/>
    <p:sldId id="261" r:id="rId7"/>
    <p:sldId id="263" r:id="rId8"/>
    <p:sldId id="270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9900"/>
    <a:srgbClr val="FFFF66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4784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784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9ED0C-523B-4E5B-8DC0-B0C4E6B43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AECC5-7F87-4AC9-8B6A-72C4E901A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A4254-4338-4E70-8DFF-54F7F4181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C3B8F-F182-42BC-B876-8117238E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13D74-118A-4FF1-8508-00F52D1D6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BCBB0-42AB-47F5-8DB0-E0025F35F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57633-0548-44DE-A6C9-6F53CEE5C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3E4A4-BC85-47FA-AFA8-70A9A9DDD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0E68D-AE82-46AA-87E8-8414BF8F6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AC8DF-BE2B-4D4A-8073-9F961FE4E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D6065-4963-427F-9790-80685AA89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24678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678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678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4679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79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79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79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79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79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79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79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79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80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80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80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80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4680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680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680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680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4682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682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82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82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A47A35FD-E0D5-4797-A5C0-1783CFC6D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682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5"/>
          <p:cNvSpPr>
            <a:spLocks noChangeArrowheads="1" noChangeShapeType="1" noTextEdit="1"/>
          </p:cNvSpPr>
          <p:nvPr/>
        </p:nvSpPr>
        <p:spPr bwMode="auto">
          <a:xfrm>
            <a:off x="381000" y="762000"/>
            <a:ext cx="828675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273414" name="AutoShape 6"/>
          <p:cNvSpPr>
            <a:spLocks noChangeArrowheads="1"/>
          </p:cNvSpPr>
          <p:nvPr/>
        </p:nvSpPr>
        <p:spPr bwMode="auto">
          <a:xfrm>
            <a:off x="1524000" y="2438400"/>
            <a:ext cx="7086600" cy="2133600"/>
          </a:xfrm>
          <a:prstGeom prst="wedgeRectCallout">
            <a:avLst>
              <a:gd name="adj1" fmla="val -54972"/>
              <a:gd name="adj2" fmla="val 7790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Arial" pitchFamily="34" charset="0"/>
              </a:rPr>
              <a:t>2.Viết thêm các chữ số 0 vào bên phải phần thập phân của các số thập phân sau đây để các phần thập phân của chúng có số chữ số bằng nhau ( đều có ba chữ số)</a:t>
            </a:r>
          </a:p>
          <a:p>
            <a:r>
              <a:rPr lang="en-US" sz="2000">
                <a:latin typeface="Arial" pitchFamily="34" charset="0"/>
              </a:rPr>
              <a:t>a/ 5, 12</a:t>
            </a:r>
          </a:p>
          <a:p>
            <a:r>
              <a:rPr lang="en-US" sz="2000">
                <a:latin typeface="Arial" pitchFamily="34" charset="0"/>
              </a:rPr>
              <a:t>b/ 80,1</a:t>
            </a:r>
          </a:p>
          <a:p>
            <a:endParaRPr lang="en-US" sz="2000">
              <a:latin typeface="Arial" pitchFamily="34" charset="0"/>
            </a:endParaRPr>
          </a:p>
        </p:txBody>
      </p:sp>
      <p:sp>
        <p:nvSpPr>
          <p:cNvPr id="273415" name="Text Box 7"/>
          <p:cNvSpPr txBox="1">
            <a:spLocks noChangeArrowheads="1"/>
          </p:cNvSpPr>
          <p:nvPr/>
        </p:nvSpPr>
        <p:spPr bwMode="auto">
          <a:xfrm>
            <a:off x="1066800" y="1524000"/>
            <a:ext cx="220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Kiểm tra bài cũ</a:t>
            </a:r>
          </a:p>
        </p:txBody>
      </p:sp>
      <p:sp>
        <p:nvSpPr>
          <p:cNvPr id="273416" name="AutoShape 8"/>
          <p:cNvSpPr>
            <a:spLocks noChangeArrowheads="1"/>
          </p:cNvSpPr>
          <p:nvPr/>
        </p:nvSpPr>
        <p:spPr bwMode="auto">
          <a:xfrm>
            <a:off x="1600200" y="2438400"/>
            <a:ext cx="7086600" cy="2133600"/>
          </a:xfrm>
          <a:prstGeom prst="wedgeRectCallout">
            <a:avLst>
              <a:gd name="adj1" fmla="val -54972"/>
              <a:gd name="adj2" fmla="val 7790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Arial" pitchFamily="34" charset="0"/>
              </a:rPr>
              <a:t>3. Khi viết số thập phân 0,100 dưới dạng phân số thập phân, bạn Lan viết: 0,100 = 100/1000; bạn Mỹ viết: 0,100 = 10 /100; bạn Hùng viết: 0,100 = 1/ 100. Ai viết đúng, ai viết sai? Tại sao?</a:t>
            </a:r>
          </a:p>
          <a:p>
            <a:endParaRPr lang="en-US" sz="20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3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73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4" grpId="0" animBg="1"/>
      <p:bldP spid="273414" grpId="1" animBg="1"/>
      <p:bldP spid="273415" grpId="0"/>
      <p:bldP spid="2734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3"/>
          <p:cNvSpPr>
            <a:spLocks noChangeArrowheads="1" noChangeShapeType="1" noTextEdit="1"/>
          </p:cNvSpPr>
          <p:nvPr/>
        </p:nvSpPr>
        <p:spPr bwMode="auto">
          <a:xfrm>
            <a:off x="381000" y="762000"/>
            <a:ext cx="828675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2209800" y="914400"/>
            <a:ext cx="502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pitchFamily="34" charset="0"/>
              </a:rPr>
              <a:t>So sánh hai số thập phân</a:t>
            </a:r>
          </a:p>
        </p:txBody>
      </p:sp>
      <p:sp>
        <p:nvSpPr>
          <p:cNvPr id="284677" name="Text Box 5"/>
          <p:cNvSpPr txBox="1">
            <a:spLocks noChangeArrowheads="1"/>
          </p:cNvSpPr>
          <p:nvPr/>
        </p:nvSpPr>
        <p:spPr bwMode="auto">
          <a:xfrm>
            <a:off x="914400" y="1905000"/>
            <a:ext cx="502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Ví dụ 1: So sánh 8,1 m và 7,9 m</a:t>
            </a:r>
          </a:p>
        </p:txBody>
      </p:sp>
      <p:sp>
        <p:nvSpPr>
          <p:cNvPr id="284678" name="Text Box 6"/>
          <p:cNvSpPr txBox="1">
            <a:spLocks noChangeArrowheads="1"/>
          </p:cNvSpPr>
          <p:nvPr/>
        </p:nvSpPr>
        <p:spPr bwMode="auto">
          <a:xfrm>
            <a:off x="1219200" y="25908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8,1 m = ……dm</a:t>
            </a:r>
          </a:p>
        </p:txBody>
      </p:sp>
      <p:sp>
        <p:nvSpPr>
          <p:cNvPr id="284679" name="Text Box 7"/>
          <p:cNvSpPr txBox="1">
            <a:spLocks noChangeArrowheads="1"/>
          </p:cNvSpPr>
          <p:nvPr/>
        </p:nvSpPr>
        <p:spPr bwMode="auto">
          <a:xfrm>
            <a:off x="2362200" y="25908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81</a:t>
            </a:r>
          </a:p>
        </p:txBody>
      </p:sp>
      <p:sp>
        <p:nvSpPr>
          <p:cNvPr id="284680" name="Text Box 8"/>
          <p:cNvSpPr txBox="1">
            <a:spLocks noChangeArrowheads="1"/>
          </p:cNvSpPr>
          <p:nvPr/>
        </p:nvSpPr>
        <p:spPr bwMode="auto">
          <a:xfrm>
            <a:off x="1219200" y="31242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7,9 m = ……dm</a:t>
            </a:r>
          </a:p>
        </p:txBody>
      </p:sp>
      <p:sp>
        <p:nvSpPr>
          <p:cNvPr id="284681" name="Text Box 9"/>
          <p:cNvSpPr txBox="1">
            <a:spLocks noChangeArrowheads="1"/>
          </p:cNvSpPr>
          <p:nvPr/>
        </p:nvSpPr>
        <p:spPr bwMode="auto">
          <a:xfrm>
            <a:off x="2438400" y="31242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79</a:t>
            </a:r>
          </a:p>
        </p:txBody>
      </p:sp>
      <p:sp>
        <p:nvSpPr>
          <p:cNvPr id="284682" name="Text Box 10"/>
          <p:cNvSpPr txBox="1">
            <a:spLocks noChangeArrowheads="1"/>
          </p:cNvSpPr>
          <p:nvPr/>
        </p:nvSpPr>
        <p:spPr bwMode="auto">
          <a:xfrm>
            <a:off x="1219200" y="3657600"/>
            <a:ext cx="708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81 dm  …..  79dm 81 &gt; 79 vì ở hàng chục có 8 &gt; 7</a:t>
            </a:r>
          </a:p>
        </p:txBody>
      </p:sp>
      <p:sp>
        <p:nvSpPr>
          <p:cNvPr id="284683" name="Text Box 11"/>
          <p:cNvSpPr txBox="1">
            <a:spLocks noChangeArrowheads="1"/>
          </p:cNvSpPr>
          <p:nvPr/>
        </p:nvSpPr>
        <p:spPr bwMode="auto">
          <a:xfrm>
            <a:off x="2209800" y="3624263"/>
            <a:ext cx="533400" cy="46196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5050"/>
                </a:solidFill>
                <a:latin typeface="Arial" pitchFamily="34" charset="0"/>
              </a:rPr>
              <a:t>&gt;</a:t>
            </a:r>
          </a:p>
        </p:txBody>
      </p:sp>
      <p:sp>
        <p:nvSpPr>
          <p:cNvPr id="284684" name="Text Box 12"/>
          <p:cNvSpPr txBox="1">
            <a:spLocks noChangeArrowheads="1"/>
          </p:cNvSpPr>
          <p:nvPr/>
        </p:nvSpPr>
        <p:spPr bwMode="auto">
          <a:xfrm>
            <a:off x="1143000" y="42672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8,1 m  ……7,9m</a:t>
            </a:r>
          </a:p>
        </p:txBody>
      </p:sp>
      <p:sp>
        <p:nvSpPr>
          <p:cNvPr id="284685" name="Text Box 13"/>
          <p:cNvSpPr txBox="1">
            <a:spLocks noChangeArrowheads="1"/>
          </p:cNvSpPr>
          <p:nvPr/>
        </p:nvSpPr>
        <p:spPr bwMode="auto">
          <a:xfrm>
            <a:off x="2181225" y="4238625"/>
            <a:ext cx="533400" cy="4619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5050"/>
                </a:solidFill>
                <a:latin typeface="Arial" pitchFamily="34" charset="0"/>
              </a:rPr>
              <a:t>&gt;</a:t>
            </a:r>
          </a:p>
        </p:txBody>
      </p:sp>
      <p:sp>
        <p:nvSpPr>
          <p:cNvPr id="284686" name="Text Box 14"/>
          <p:cNvSpPr txBox="1">
            <a:spLocks noChangeArrowheads="1"/>
          </p:cNvSpPr>
          <p:nvPr/>
        </p:nvSpPr>
        <p:spPr bwMode="auto">
          <a:xfrm>
            <a:off x="609600" y="48768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Vậy: </a:t>
            </a:r>
            <a:r>
              <a:rPr lang="en-US" sz="2000">
                <a:solidFill>
                  <a:srgbClr val="FF5050"/>
                </a:solidFill>
                <a:latin typeface="Arial" pitchFamily="34" charset="0"/>
              </a:rPr>
              <a:t>8,1   &gt; 7,9</a:t>
            </a:r>
          </a:p>
        </p:txBody>
      </p:sp>
      <p:sp>
        <p:nvSpPr>
          <p:cNvPr id="284687" name="Text Box 15"/>
          <p:cNvSpPr txBox="1">
            <a:spLocks noChangeArrowheads="1"/>
          </p:cNvSpPr>
          <p:nvPr/>
        </p:nvSpPr>
        <p:spPr bwMode="auto">
          <a:xfrm>
            <a:off x="609600" y="5486400"/>
            <a:ext cx="784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* Trong hai số thập phân có phần nguyên khác nhau, số thập phân nào có phần nguyên lớn hơn thì số đó lớn hơn.</a:t>
            </a:r>
          </a:p>
        </p:txBody>
      </p:sp>
      <p:sp>
        <p:nvSpPr>
          <p:cNvPr id="284688" name="Text Box 16"/>
          <p:cNvSpPr txBox="1">
            <a:spLocks noChangeArrowheads="1"/>
          </p:cNvSpPr>
          <p:nvPr/>
        </p:nvSpPr>
        <p:spPr bwMode="auto">
          <a:xfrm>
            <a:off x="2809875" y="4843463"/>
            <a:ext cx="3200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Phần nguyên có 8 &gt; 7</a:t>
            </a:r>
            <a:endParaRPr lang="en-US" sz="2000">
              <a:solidFill>
                <a:srgbClr val="FF505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4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4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4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4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4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84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84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84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84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84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84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84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84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6" grpId="0"/>
      <p:bldP spid="284677" grpId="0"/>
      <p:bldP spid="284678" grpId="0"/>
      <p:bldP spid="284679" grpId="0"/>
      <p:bldP spid="284680" grpId="0"/>
      <p:bldP spid="284681" grpId="0"/>
      <p:bldP spid="284682" grpId="0"/>
      <p:bldP spid="284683" grpId="0"/>
      <p:bldP spid="284684" grpId="0"/>
      <p:bldP spid="284685" grpId="0"/>
      <p:bldP spid="284686" grpId="0"/>
      <p:bldP spid="284687" grpId="0"/>
      <p:bldP spid="28468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3"/>
          <p:cNvSpPr>
            <a:spLocks noChangeArrowheads="1" noChangeShapeType="1" noTextEdit="1"/>
          </p:cNvSpPr>
          <p:nvPr/>
        </p:nvSpPr>
        <p:spPr bwMode="auto">
          <a:xfrm>
            <a:off x="381000" y="762000"/>
            <a:ext cx="828675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2209800" y="914400"/>
            <a:ext cx="502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pitchFamily="34" charset="0"/>
              </a:rPr>
              <a:t>So sánh hai số thập phân</a:t>
            </a:r>
          </a:p>
        </p:txBody>
      </p:sp>
      <p:sp>
        <p:nvSpPr>
          <p:cNvPr id="285701" name="Text Box 5"/>
          <p:cNvSpPr txBox="1">
            <a:spLocks noChangeArrowheads="1"/>
          </p:cNvSpPr>
          <p:nvPr/>
        </p:nvSpPr>
        <p:spPr bwMode="auto">
          <a:xfrm>
            <a:off x="914400" y="1905000"/>
            <a:ext cx="502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Ví dụ 1: So sánh 35,7 m và 35,698 m</a:t>
            </a:r>
          </a:p>
        </p:txBody>
      </p:sp>
      <p:sp>
        <p:nvSpPr>
          <p:cNvPr id="285702" name="Text Box 6"/>
          <p:cNvSpPr txBox="1">
            <a:spLocks noChangeArrowheads="1"/>
          </p:cNvSpPr>
          <p:nvPr/>
        </p:nvSpPr>
        <p:spPr bwMode="auto">
          <a:xfrm>
            <a:off x="990600" y="2622550"/>
            <a:ext cx="396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Phần thập phân của 35,7m là: </a:t>
            </a:r>
          </a:p>
        </p:txBody>
      </p:sp>
      <p:sp>
        <p:nvSpPr>
          <p:cNvPr id="285711" name="Text Box 15"/>
          <p:cNvSpPr txBox="1">
            <a:spLocks noChangeArrowheads="1"/>
          </p:cNvSpPr>
          <p:nvPr/>
        </p:nvSpPr>
        <p:spPr bwMode="auto">
          <a:xfrm>
            <a:off x="609600" y="5959475"/>
            <a:ext cx="784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* Trong hai số thập phân có phần nguyên giống nhau, số thập phân nào có hàng phần mười lớn hơn thì số đó lớn hơn.</a:t>
            </a:r>
          </a:p>
        </p:txBody>
      </p:sp>
      <p:sp>
        <p:nvSpPr>
          <p:cNvPr id="285713" name="Text Box 17"/>
          <p:cNvSpPr txBox="1">
            <a:spLocks noChangeArrowheads="1"/>
          </p:cNvSpPr>
          <p:nvPr/>
        </p:nvSpPr>
        <p:spPr bwMode="auto">
          <a:xfrm>
            <a:off x="4648200" y="2652713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7/10 m </a:t>
            </a:r>
          </a:p>
        </p:txBody>
      </p:sp>
      <p:sp>
        <p:nvSpPr>
          <p:cNvPr id="285714" name="Text Box 18"/>
          <p:cNvSpPr txBox="1">
            <a:spLocks noChangeArrowheads="1"/>
          </p:cNvSpPr>
          <p:nvPr/>
        </p:nvSpPr>
        <p:spPr bwMode="auto">
          <a:xfrm>
            <a:off x="5715000" y="2652713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= 7dm </a:t>
            </a:r>
          </a:p>
        </p:txBody>
      </p:sp>
      <p:sp>
        <p:nvSpPr>
          <p:cNvPr id="285715" name="Text Box 19"/>
          <p:cNvSpPr txBox="1">
            <a:spLocks noChangeArrowheads="1"/>
          </p:cNvSpPr>
          <p:nvPr/>
        </p:nvSpPr>
        <p:spPr bwMode="auto">
          <a:xfrm>
            <a:off x="6705600" y="2652713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= 700mm </a:t>
            </a:r>
          </a:p>
        </p:txBody>
      </p:sp>
      <p:sp>
        <p:nvSpPr>
          <p:cNvPr id="285716" name="Text Box 20"/>
          <p:cNvSpPr txBox="1">
            <a:spLocks noChangeArrowheads="1"/>
          </p:cNvSpPr>
          <p:nvPr/>
        </p:nvSpPr>
        <p:spPr bwMode="auto">
          <a:xfrm>
            <a:off x="990600" y="312420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Phần thập phân của 35,698 m là: </a:t>
            </a:r>
          </a:p>
        </p:txBody>
      </p:sp>
      <p:sp>
        <p:nvSpPr>
          <p:cNvPr id="285717" name="Text Box 21"/>
          <p:cNvSpPr txBox="1">
            <a:spLocks noChangeArrowheads="1"/>
          </p:cNvSpPr>
          <p:nvPr/>
        </p:nvSpPr>
        <p:spPr bwMode="auto">
          <a:xfrm>
            <a:off x="5029200" y="31242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698/1000m </a:t>
            </a:r>
          </a:p>
        </p:txBody>
      </p:sp>
      <p:sp>
        <p:nvSpPr>
          <p:cNvPr id="285718" name="Text Box 22"/>
          <p:cNvSpPr txBox="1">
            <a:spLocks noChangeArrowheads="1"/>
          </p:cNvSpPr>
          <p:nvPr/>
        </p:nvSpPr>
        <p:spPr bwMode="auto">
          <a:xfrm>
            <a:off x="6586538" y="3162300"/>
            <a:ext cx="2047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= 698mm </a:t>
            </a:r>
          </a:p>
        </p:txBody>
      </p:sp>
      <p:sp>
        <p:nvSpPr>
          <p:cNvPr id="285719" name="Text Box 23"/>
          <p:cNvSpPr txBox="1">
            <a:spLocks noChangeArrowheads="1"/>
          </p:cNvSpPr>
          <p:nvPr/>
        </p:nvSpPr>
        <p:spPr bwMode="auto">
          <a:xfrm>
            <a:off x="1066800" y="3781425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Mà:  700 mm </a:t>
            </a:r>
          </a:p>
        </p:txBody>
      </p:sp>
      <p:sp>
        <p:nvSpPr>
          <p:cNvPr id="285720" name="Text Box 24"/>
          <p:cNvSpPr txBox="1">
            <a:spLocks noChangeArrowheads="1"/>
          </p:cNvSpPr>
          <p:nvPr/>
        </p:nvSpPr>
        <p:spPr bwMode="auto">
          <a:xfrm>
            <a:off x="2895600" y="382905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&gt;</a:t>
            </a:r>
          </a:p>
        </p:txBody>
      </p:sp>
      <p:sp>
        <p:nvSpPr>
          <p:cNvPr id="285721" name="Text Box 25"/>
          <p:cNvSpPr txBox="1">
            <a:spLocks noChangeArrowheads="1"/>
          </p:cNvSpPr>
          <p:nvPr/>
        </p:nvSpPr>
        <p:spPr bwMode="auto">
          <a:xfrm>
            <a:off x="3200400" y="3795713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698 mm </a:t>
            </a:r>
          </a:p>
        </p:txBody>
      </p:sp>
      <p:sp>
        <p:nvSpPr>
          <p:cNvPr id="285722" name="Text Box 26"/>
          <p:cNvSpPr txBox="1">
            <a:spLocks noChangeArrowheads="1"/>
          </p:cNvSpPr>
          <p:nvPr/>
        </p:nvSpPr>
        <p:spPr bwMode="auto">
          <a:xfrm>
            <a:off x="1066800" y="4343400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Nên:  7/10 mm </a:t>
            </a:r>
          </a:p>
        </p:txBody>
      </p:sp>
      <p:sp>
        <p:nvSpPr>
          <p:cNvPr id="285723" name="Text Box 27"/>
          <p:cNvSpPr txBox="1">
            <a:spLocks noChangeArrowheads="1"/>
          </p:cNvSpPr>
          <p:nvPr/>
        </p:nvSpPr>
        <p:spPr bwMode="auto">
          <a:xfrm>
            <a:off x="3581400" y="43434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698/1000 mm </a:t>
            </a:r>
          </a:p>
        </p:txBody>
      </p:sp>
      <p:sp>
        <p:nvSpPr>
          <p:cNvPr id="285724" name="Text Box 28"/>
          <p:cNvSpPr txBox="1">
            <a:spLocks noChangeArrowheads="1"/>
          </p:cNvSpPr>
          <p:nvPr/>
        </p:nvSpPr>
        <p:spPr bwMode="auto">
          <a:xfrm>
            <a:off x="3048000" y="4391025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&gt;</a:t>
            </a:r>
          </a:p>
        </p:txBody>
      </p:sp>
      <p:sp>
        <p:nvSpPr>
          <p:cNvPr id="285725" name="Text Box 29"/>
          <p:cNvSpPr txBox="1">
            <a:spLocks noChangeArrowheads="1"/>
          </p:cNvSpPr>
          <p:nvPr/>
        </p:nvSpPr>
        <p:spPr bwMode="auto">
          <a:xfrm>
            <a:off x="914400" y="4876800"/>
            <a:ext cx="3810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Do đó: 35,7 m ….. 35,698 m</a:t>
            </a:r>
          </a:p>
        </p:txBody>
      </p:sp>
      <p:sp>
        <p:nvSpPr>
          <p:cNvPr id="285726" name="Text Box 30"/>
          <p:cNvSpPr txBox="1">
            <a:spLocks noChangeArrowheads="1"/>
          </p:cNvSpPr>
          <p:nvPr/>
        </p:nvSpPr>
        <p:spPr bwMode="auto">
          <a:xfrm>
            <a:off x="838200" y="5486400"/>
            <a:ext cx="358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5050"/>
                </a:solidFill>
                <a:latin typeface="Arial" pitchFamily="34" charset="0"/>
              </a:rPr>
              <a:t>Vậy: 35,7 …&gt;.. 35,698 </a:t>
            </a:r>
          </a:p>
        </p:txBody>
      </p:sp>
      <p:sp>
        <p:nvSpPr>
          <p:cNvPr id="285728" name="Text Box 32"/>
          <p:cNvSpPr txBox="1">
            <a:spLocks noChangeArrowheads="1"/>
          </p:cNvSpPr>
          <p:nvPr/>
        </p:nvSpPr>
        <p:spPr bwMode="auto">
          <a:xfrm>
            <a:off x="2819400" y="48768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&gt;</a:t>
            </a:r>
          </a:p>
        </p:txBody>
      </p:sp>
      <p:sp>
        <p:nvSpPr>
          <p:cNvPr id="5142" name="Text Box 34"/>
          <p:cNvSpPr txBox="1">
            <a:spLocks noChangeArrowheads="1"/>
          </p:cNvSpPr>
          <p:nvPr/>
        </p:nvSpPr>
        <p:spPr bwMode="auto">
          <a:xfrm>
            <a:off x="304800" y="16764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5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5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8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8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8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85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8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8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8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8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8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8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8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8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85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01" grpId="0"/>
      <p:bldP spid="285702" grpId="0"/>
      <p:bldP spid="285711" grpId="0"/>
      <p:bldP spid="285713" grpId="0"/>
      <p:bldP spid="285714" grpId="0"/>
      <p:bldP spid="285715" grpId="0"/>
      <p:bldP spid="285716" grpId="0"/>
      <p:bldP spid="285717" grpId="0"/>
      <p:bldP spid="285718" grpId="0"/>
      <p:bldP spid="285719" grpId="0"/>
      <p:bldP spid="285720" grpId="0"/>
      <p:bldP spid="285721" grpId="0"/>
      <p:bldP spid="285722" grpId="0"/>
      <p:bldP spid="285723" grpId="0"/>
      <p:bldP spid="285724" grpId="0"/>
      <p:bldP spid="285725" grpId="0"/>
      <p:bldP spid="285726" grpId="0"/>
      <p:bldP spid="2857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3"/>
          <p:cNvSpPr>
            <a:spLocks noChangeArrowheads="1" noChangeShapeType="1" noTextEdit="1"/>
          </p:cNvSpPr>
          <p:nvPr/>
        </p:nvSpPr>
        <p:spPr bwMode="auto">
          <a:xfrm>
            <a:off x="381000" y="762000"/>
            <a:ext cx="828675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2209800" y="914400"/>
            <a:ext cx="502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pitchFamily="34" charset="0"/>
              </a:rPr>
              <a:t>So sánh hai số thập phân</a:t>
            </a:r>
          </a:p>
        </p:txBody>
      </p:sp>
      <p:sp>
        <p:nvSpPr>
          <p:cNvPr id="278538" name="Text Box 10"/>
          <p:cNvSpPr txBox="1">
            <a:spLocks noChangeArrowheads="1"/>
          </p:cNvSpPr>
          <p:nvPr/>
        </p:nvSpPr>
        <p:spPr bwMode="auto">
          <a:xfrm>
            <a:off x="1066800" y="2590800"/>
            <a:ext cx="502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Ví dụ 1: So sánh 35,7 m và 35,698 m</a:t>
            </a:r>
          </a:p>
        </p:txBody>
      </p:sp>
      <p:sp>
        <p:nvSpPr>
          <p:cNvPr id="278539" name="Text Box 11"/>
          <p:cNvSpPr txBox="1">
            <a:spLocks noChangeArrowheads="1"/>
          </p:cNvSpPr>
          <p:nvPr/>
        </p:nvSpPr>
        <p:spPr bwMode="auto">
          <a:xfrm>
            <a:off x="2438400" y="21336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Vậy: </a:t>
            </a:r>
            <a:r>
              <a:rPr lang="en-US" sz="2000">
                <a:solidFill>
                  <a:srgbClr val="FF5050"/>
                </a:solidFill>
                <a:latin typeface="Arial" pitchFamily="34" charset="0"/>
              </a:rPr>
              <a:t>8,1   &gt; 7,9</a:t>
            </a:r>
          </a:p>
        </p:txBody>
      </p:sp>
      <p:sp>
        <p:nvSpPr>
          <p:cNvPr id="278540" name="Text Box 12"/>
          <p:cNvSpPr txBox="1">
            <a:spLocks noChangeArrowheads="1"/>
          </p:cNvSpPr>
          <p:nvPr/>
        </p:nvSpPr>
        <p:spPr bwMode="auto">
          <a:xfrm>
            <a:off x="914400" y="1676400"/>
            <a:ext cx="502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Ví dụ 1: So sánh 8,1 m và 7,9 m</a:t>
            </a:r>
          </a:p>
        </p:txBody>
      </p:sp>
      <p:sp>
        <p:nvSpPr>
          <p:cNvPr id="278541" name="Text Box 13"/>
          <p:cNvSpPr txBox="1">
            <a:spLocks noChangeArrowheads="1"/>
          </p:cNvSpPr>
          <p:nvPr/>
        </p:nvSpPr>
        <p:spPr bwMode="auto">
          <a:xfrm>
            <a:off x="2438400" y="3048000"/>
            <a:ext cx="358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Vậy:</a:t>
            </a:r>
            <a:r>
              <a:rPr lang="en-US" sz="2000">
                <a:solidFill>
                  <a:srgbClr val="FF5050"/>
                </a:solidFill>
                <a:latin typeface="Arial" pitchFamily="34" charset="0"/>
              </a:rPr>
              <a:t> 35,7 …&gt;.. 35,698 </a:t>
            </a:r>
          </a:p>
        </p:txBody>
      </p:sp>
      <p:sp>
        <p:nvSpPr>
          <p:cNvPr id="278542" name="Text Box 14"/>
          <p:cNvSpPr txBox="1">
            <a:spLocks noChangeArrowheads="1"/>
          </p:cNvSpPr>
          <p:nvPr/>
        </p:nvSpPr>
        <p:spPr bwMode="auto">
          <a:xfrm>
            <a:off x="457200" y="3581400"/>
            <a:ext cx="723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+ </a:t>
            </a:r>
            <a:r>
              <a:rPr lang="en-US" sz="1800">
                <a:latin typeface="Arial" pitchFamily="34" charset="0"/>
              </a:rPr>
              <a:t>Muốn so sánh hai số thập phân ta làm như sau:</a:t>
            </a:r>
          </a:p>
        </p:txBody>
      </p:sp>
      <p:sp>
        <p:nvSpPr>
          <p:cNvPr id="278544" name="Text Box 16"/>
          <p:cNvSpPr txBox="1">
            <a:spLocks noChangeArrowheads="1"/>
          </p:cNvSpPr>
          <p:nvPr/>
        </p:nvSpPr>
        <p:spPr bwMode="auto">
          <a:xfrm>
            <a:off x="457200" y="4038600"/>
            <a:ext cx="8458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- So sánh các phần nguyên của hai số đó như so sánh hai số tự nhiên, số thập phân nào có phần nguyên lớn hơn thì số đó lớn hơn.</a:t>
            </a:r>
          </a:p>
        </p:txBody>
      </p:sp>
      <p:sp>
        <p:nvSpPr>
          <p:cNvPr id="278545" name="Text Box 17"/>
          <p:cNvSpPr txBox="1">
            <a:spLocks noChangeArrowheads="1"/>
          </p:cNvSpPr>
          <p:nvPr/>
        </p:nvSpPr>
        <p:spPr bwMode="auto">
          <a:xfrm>
            <a:off x="381000" y="4724400"/>
            <a:ext cx="8458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- Nếu phần nguyên của hai số đó bằng nhau thì so sánh phần thập phân, lần lượt từ hàng phần mười, hàng phần trăm, hàng phần nghìn,…; đến cùng một hàng nào đó, số thập phân nào có chữ số ở hàng tương ứng lớn hơn thì số đó lớn hơn.</a:t>
            </a:r>
          </a:p>
        </p:txBody>
      </p:sp>
      <p:sp>
        <p:nvSpPr>
          <p:cNvPr id="278546" name="Text Box 18"/>
          <p:cNvSpPr txBox="1">
            <a:spLocks noChangeArrowheads="1"/>
          </p:cNvSpPr>
          <p:nvPr/>
        </p:nvSpPr>
        <p:spPr bwMode="auto">
          <a:xfrm>
            <a:off x="381000" y="5907088"/>
            <a:ext cx="8458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- Nếu phần nguyên và phần thập phân của hai số đó bằng nhau thì hai số đó bằng nhau.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8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8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8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8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8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8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78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7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8" grpId="0"/>
      <p:bldP spid="278539" grpId="0"/>
      <p:bldP spid="278540" grpId="0"/>
      <p:bldP spid="278541" grpId="0"/>
      <p:bldP spid="2785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3"/>
          <p:cNvSpPr>
            <a:spLocks noChangeArrowheads="1" noChangeShapeType="1" noTextEdit="1"/>
          </p:cNvSpPr>
          <p:nvPr/>
        </p:nvSpPr>
        <p:spPr bwMode="auto">
          <a:xfrm>
            <a:off x="381000" y="762000"/>
            <a:ext cx="828675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2209800" y="914400"/>
            <a:ext cx="502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pitchFamily="34" charset="0"/>
              </a:rPr>
              <a:t>So sánh hai số thập phân</a:t>
            </a:r>
          </a:p>
        </p:txBody>
      </p:sp>
      <p:sp>
        <p:nvSpPr>
          <p:cNvPr id="286729" name="Text Box 9"/>
          <p:cNvSpPr txBox="1">
            <a:spLocks noChangeArrowheads="1"/>
          </p:cNvSpPr>
          <p:nvPr/>
        </p:nvSpPr>
        <p:spPr bwMode="auto">
          <a:xfrm>
            <a:off x="457200" y="1828800"/>
            <a:ext cx="8458200" cy="3324225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+ Muốn so sánh hai số thập phân ta làm như sau: 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- So sánh các phần nguyên của hai số đó như so sánh hai số tự nhiên, số thập phân nào có phần nguyên lớn hơn thì số đó lớn hơn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- Nếu phần nguyên của hai số đó bằng nhau thì so sánh phần thập phân, lần lượt từ hàng phần mười, hàng phần trăm, hàng phần nghìn,…; đến cùng một hàng nào đó, số thập phân nào có chữ số ở hàng tương ứng lớn hơn thì số đó lớn hơn.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- Nếu phần nguyên và phần thập phân của hai số đó bằng nhau thì hai số đó bằng nhau.</a:t>
            </a:r>
          </a:p>
        </p:txBody>
      </p:sp>
      <p:sp>
        <p:nvSpPr>
          <p:cNvPr id="7173" name="Text Box 10"/>
          <p:cNvSpPr txBox="1">
            <a:spLocks noChangeArrowheads="1"/>
          </p:cNvSpPr>
          <p:nvPr/>
        </p:nvSpPr>
        <p:spPr bwMode="auto">
          <a:xfrm>
            <a:off x="457200" y="2362200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86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3"/>
          <p:cNvSpPr>
            <a:spLocks noChangeArrowheads="1" noChangeShapeType="1" noTextEdit="1"/>
          </p:cNvSpPr>
          <p:nvPr/>
        </p:nvSpPr>
        <p:spPr bwMode="auto">
          <a:xfrm>
            <a:off x="381000" y="762000"/>
            <a:ext cx="828675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2209800" y="914400"/>
            <a:ext cx="502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pitchFamily="34" charset="0"/>
              </a:rPr>
              <a:t>So sánh hai số thập phân</a:t>
            </a:r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762000" y="1981200"/>
            <a:ext cx="411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Bài 1:So sánh hai số thập phân.</a:t>
            </a:r>
          </a:p>
        </p:txBody>
      </p:sp>
      <p:sp>
        <p:nvSpPr>
          <p:cNvPr id="281606" name="Text Box 6"/>
          <p:cNvSpPr txBox="1">
            <a:spLocks noChangeArrowheads="1"/>
          </p:cNvSpPr>
          <p:nvPr/>
        </p:nvSpPr>
        <p:spPr bwMode="auto">
          <a:xfrm>
            <a:off x="838200" y="2590800"/>
            <a:ext cx="259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a/ 48,97 và 51,02</a:t>
            </a:r>
          </a:p>
        </p:txBody>
      </p:sp>
      <p:sp>
        <p:nvSpPr>
          <p:cNvPr id="281607" name="Text Box 7"/>
          <p:cNvSpPr txBox="1">
            <a:spLocks noChangeArrowheads="1"/>
          </p:cNvSpPr>
          <p:nvPr/>
        </p:nvSpPr>
        <p:spPr bwMode="auto">
          <a:xfrm>
            <a:off x="3276600" y="2586038"/>
            <a:ext cx="259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b/ 96,4 và 96,34</a:t>
            </a:r>
          </a:p>
        </p:txBody>
      </p:sp>
      <p:sp>
        <p:nvSpPr>
          <p:cNvPr id="281608" name="Text Box 8"/>
          <p:cNvSpPr txBox="1">
            <a:spLocks noChangeArrowheads="1"/>
          </p:cNvSpPr>
          <p:nvPr/>
        </p:nvSpPr>
        <p:spPr bwMode="auto">
          <a:xfrm>
            <a:off x="5638800" y="2590800"/>
            <a:ext cx="259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c/ 0,7 và 0,65</a:t>
            </a:r>
          </a:p>
        </p:txBody>
      </p:sp>
      <p:sp>
        <p:nvSpPr>
          <p:cNvPr id="281609" name="Text Box 9"/>
          <p:cNvSpPr txBox="1">
            <a:spLocks noChangeArrowheads="1"/>
          </p:cNvSpPr>
          <p:nvPr/>
        </p:nvSpPr>
        <p:spPr bwMode="auto">
          <a:xfrm>
            <a:off x="838200" y="3276600"/>
            <a:ext cx="655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Bài : Viết các số sau theo thứ tự từ bé đến lớn:</a:t>
            </a:r>
          </a:p>
        </p:txBody>
      </p:sp>
      <p:sp>
        <p:nvSpPr>
          <p:cNvPr id="281610" name="Text Box 10"/>
          <p:cNvSpPr txBox="1">
            <a:spLocks noChangeArrowheads="1"/>
          </p:cNvSpPr>
          <p:nvPr/>
        </p:nvSpPr>
        <p:spPr bwMode="auto">
          <a:xfrm>
            <a:off x="838200" y="3810000"/>
            <a:ext cx="411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6,375; 9,01; 8,72; 6,735; 7,19.</a:t>
            </a:r>
          </a:p>
        </p:txBody>
      </p:sp>
      <p:sp>
        <p:nvSpPr>
          <p:cNvPr id="281611" name="Text Box 11"/>
          <p:cNvSpPr txBox="1">
            <a:spLocks noChangeArrowheads="1"/>
          </p:cNvSpPr>
          <p:nvPr/>
        </p:nvSpPr>
        <p:spPr bwMode="auto">
          <a:xfrm>
            <a:off x="838200" y="2590800"/>
            <a:ext cx="6781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a/ 48,97 </a:t>
            </a:r>
            <a:r>
              <a:rPr lang="en-US" sz="2000">
                <a:solidFill>
                  <a:srgbClr val="FF5050"/>
                </a:solidFill>
                <a:latin typeface="Arial" pitchFamily="34" charset="0"/>
              </a:rPr>
              <a:t>&lt; </a:t>
            </a:r>
            <a:r>
              <a:rPr lang="en-US" sz="2000">
                <a:latin typeface="Arial" pitchFamily="34" charset="0"/>
              </a:rPr>
              <a:t>51.02; b/ 96,4 </a:t>
            </a:r>
            <a:r>
              <a:rPr lang="en-US" sz="2000">
                <a:solidFill>
                  <a:srgbClr val="FF5050"/>
                </a:solidFill>
                <a:latin typeface="Arial" pitchFamily="34" charset="0"/>
              </a:rPr>
              <a:t>&gt;</a:t>
            </a:r>
            <a:r>
              <a:rPr lang="en-US" sz="2000">
                <a:latin typeface="Arial" pitchFamily="34" charset="0"/>
              </a:rPr>
              <a:t> 96,38; c/ 0,7 </a:t>
            </a:r>
            <a:r>
              <a:rPr lang="en-US" sz="2000">
                <a:solidFill>
                  <a:srgbClr val="FF5050"/>
                </a:solidFill>
                <a:latin typeface="Arial" pitchFamily="34" charset="0"/>
              </a:rPr>
              <a:t>&gt;</a:t>
            </a:r>
            <a:r>
              <a:rPr lang="en-US" sz="2000">
                <a:latin typeface="Arial" pitchFamily="34" charset="0"/>
              </a:rPr>
              <a:t> 0,65</a:t>
            </a:r>
          </a:p>
        </p:txBody>
      </p:sp>
      <p:sp>
        <p:nvSpPr>
          <p:cNvPr id="281613" name="Text Box 13"/>
          <p:cNvSpPr txBox="1">
            <a:spLocks noChangeArrowheads="1"/>
          </p:cNvSpPr>
          <p:nvPr/>
        </p:nvSpPr>
        <p:spPr bwMode="auto">
          <a:xfrm>
            <a:off x="838200" y="4572000"/>
            <a:ext cx="6477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Các số được viết theo thứ tự từ bé đến lớn là: </a:t>
            </a:r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6,375; 9,01; 8,72; 6,735; 7,19.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816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816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816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281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2816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2816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2816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2816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2816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2816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2816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2816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5" grpId="0"/>
      <p:bldP spid="281606" grpId="0"/>
      <p:bldP spid="281606" grpId="1"/>
      <p:bldP spid="281607" grpId="0"/>
      <p:bldP spid="281607" grpId="1"/>
      <p:bldP spid="281608" grpId="0"/>
      <p:bldP spid="281608" grpId="1"/>
      <p:bldP spid="281609" grpId="0"/>
      <p:bldP spid="281610" grpId="0"/>
      <p:bldP spid="281611" grpId="0"/>
      <p:bldP spid="2816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3"/>
          <p:cNvSpPr>
            <a:spLocks noChangeArrowheads="1" noChangeShapeType="1" noTextEdit="1"/>
          </p:cNvSpPr>
          <p:nvPr/>
        </p:nvSpPr>
        <p:spPr bwMode="auto">
          <a:xfrm>
            <a:off x="381000" y="762000"/>
            <a:ext cx="828675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2209800" y="914400"/>
            <a:ext cx="502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pitchFamily="34" charset="0"/>
              </a:rPr>
              <a:t>So sánh hai số thập phân</a:t>
            </a:r>
          </a:p>
        </p:txBody>
      </p:sp>
      <p:pic>
        <p:nvPicPr>
          <p:cNvPr id="283653" name="Picture 5" descr="Tro choi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57200"/>
            <a:ext cx="1371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3654" name="AutoShape 6"/>
          <p:cNvSpPr>
            <a:spLocks noChangeArrowheads="1"/>
          </p:cNvSpPr>
          <p:nvPr/>
        </p:nvSpPr>
        <p:spPr bwMode="auto">
          <a:xfrm>
            <a:off x="7315200" y="457200"/>
            <a:ext cx="1524000" cy="182880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Hết giờ</a:t>
            </a:r>
          </a:p>
        </p:txBody>
      </p:sp>
      <p:sp>
        <p:nvSpPr>
          <p:cNvPr id="283655" name="Oval 7"/>
          <p:cNvSpPr>
            <a:spLocks noChangeArrowheads="1"/>
          </p:cNvSpPr>
          <p:nvPr/>
        </p:nvSpPr>
        <p:spPr bwMode="auto">
          <a:xfrm>
            <a:off x="7620000" y="914400"/>
            <a:ext cx="914400" cy="8382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FF66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283656" name="Oval 8"/>
          <p:cNvSpPr>
            <a:spLocks noChangeArrowheads="1"/>
          </p:cNvSpPr>
          <p:nvPr/>
        </p:nvSpPr>
        <p:spPr bwMode="auto">
          <a:xfrm>
            <a:off x="7620000" y="914400"/>
            <a:ext cx="914400" cy="8382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FF66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283657" name="Oval 9"/>
          <p:cNvSpPr>
            <a:spLocks noChangeArrowheads="1"/>
          </p:cNvSpPr>
          <p:nvPr/>
        </p:nvSpPr>
        <p:spPr bwMode="auto">
          <a:xfrm>
            <a:off x="7620000" y="914400"/>
            <a:ext cx="914400" cy="8382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FF66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283658" name="Oval 10"/>
          <p:cNvSpPr>
            <a:spLocks noChangeArrowheads="1"/>
          </p:cNvSpPr>
          <p:nvPr/>
        </p:nvSpPr>
        <p:spPr bwMode="auto">
          <a:xfrm>
            <a:off x="7620000" y="914400"/>
            <a:ext cx="914400" cy="8382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FF66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283659" name="Oval 11"/>
          <p:cNvSpPr>
            <a:spLocks noChangeArrowheads="1"/>
          </p:cNvSpPr>
          <p:nvPr/>
        </p:nvSpPr>
        <p:spPr bwMode="auto">
          <a:xfrm>
            <a:off x="7620000" y="914400"/>
            <a:ext cx="914400" cy="8382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FF66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83660" name="Oval 12"/>
          <p:cNvSpPr>
            <a:spLocks noChangeArrowheads="1"/>
          </p:cNvSpPr>
          <p:nvPr/>
        </p:nvSpPr>
        <p:spPr bwMode="auto">
          <a:xfrm>
            <a:off x="7615238" y="914400"/>
            <a:ext cx="914400" cy="8382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FF66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283661" name="Oval 13"/>
          <p:cNvSpPr>
            <a:spLocks noChangeArrowheads="1"/>
          </p:cNvSpPr>
          <p:nvPr/>
        </p:nvSpPr>
        <p:spPr bwMode="auto">
          <a:xfrm>
            <a:off x="7620000" y="914400"/>
            <a:ext cx="914400" cy="8382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FF66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283662" name="Oval 14"/>
          <p:cNvSpPr>
            <a:spLocks noChangeArrowheads="1"/>
          </p:cNvSpPr>
          <p:nvPr/>
        </p:nvSpPr>
        <p:spPr bwMode="auto">
          <a:xfrm>
            <a:off x="7620000" y="914400"/>
            <a:ext cx="914400" cy="8382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FF66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283663" name="Oval 15"/>
          <p:cNvSpPr>
            <a:spLocks noChangeArrowheads="1"/>
          </p:cNvSpPr>
          <p:nvPr/>
        </p:nvSpPr>
        <p:spPr bwMode="auto">
          <a:xfrm>
            <a:off x="7620000" y="914400"/>
            <a:ext cx="914400" cy="8382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FF66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283665" name="Text Box 17"/>
          <p:cNvSpPr txBox="1">
            <a:spLocks noChangeArrowheads="1"/>
          </p:cNvSpPr>
          <p:nvPr/>
        </p:nvSpPr>
        <p:spPr bwMode="auto">
          <a:xfrm>
            <a:off x="1295400" y="1981200"/>
            <a:ext cx="289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ĐÚNG HAY SAI</a:t>
            </a:r>
          </a:p>
        </p:txBody>
      </p:sp>
      <p:sp>
        <p:nvSpPr>
          <p:cNvPr id="283666" name="Text Box 18"/>
          <p:cNvSpPr txBox="1">
            <a:spLocks noChangeArrowheads="1"/>
          </p:cNvSpPr>
          <p:nvPr/>
        </p:nvSpPr>
        <p:spPr bwMode="auto">
          <a:xfrm>
            <a:off x="1295400" y="2514600"/>
            <a:ext cx="289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a/ 9,18 = 9, 81 </a:t>
            </a:r>
          </a:p>
        </p:txBody>
      </p:sp>
      <p:sp>
        <p:nvSpPr>
          <p:cNvPr id="283667" name="Text Box 19"/>
          <p:cNvSpPr txBox="1">
            <a:spLocks noChangeArrowheads="1"/>
          </p:cNvSpPr>
          <p:nvPr/>
        </p:nvSpPr>
        <p:spPr bwMode="auto">
          <a:xfrm>
            <a:off x="4495800" y="25146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Đ</a:t>
            </a:r>
          </a:p>
        </p:txBody>
      </p:sp>
      <p:sp>
        <p:nvSpPr>
          <p:cNvPr id="283668" name="Text Box 20"/>
          <p:cNvSpPr txBox="1">
            <a:spLocks noChangeArrowheads="1"/>
          </p:cNvSpPr>
          <p:nvPr/>
        </p:nvSpPr>
        <p:spPr bwMode="auto">
          <a:xfrm>
            <a:off x="1295400" y="3200400"/>
            <a:ext cx="289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b/ 106,35 = 108, 35 </a:t>
            </a:r>
          </a:p>
        </p:txBody>
      </p:sp>
      <p:sp>
        <p:nvSpPr>
          <p:cNvPr id="283669" name="Text Box 21"/>
          <p:cNvSpPr txBox="1">
            <a:spLocks noChangeArrowheads="1"/>
          </p:cNvSpPr>
          <p:nvPr/>
        </p:nvSpPr>
        <p:spPr bwMode="auto">
          <a:xfrm>
            <a:off x="4495800" y="318135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S</a:t>
            </a:r>
          </a:p>
        </p:txBody>
      </p:sp>
      <p:sp>
        <p:nvSpPr>
          <p:cNvPr id="283670" name="Text Box 22"/>
          <p:cNvSpPr txBox="1">
            <a:spLocks noChangeArrowheads="1"/>
          </p:cNvSpPr>
          <p:nvPr/>
        </p:nvSpPr>
        <p:spPr bwMode="auto">
          <a:xfrm>
            <a:off x="1295400" y="3810000"/>
            <a:ext cx="289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c/ 25,055 = 25,055 </a:t>
            </a:r>
          </a:p>
        </p:txBody>
      </p:sp>
      <p:sp>
        <p:nvSpPr>
          <p:cNvPr id="283671" name="Text Box 23"/>
          <p:cNvSpPr txBox="1">
            <a:spLocks noChangeArrowheads="1"/>
          </p:cNvSpPr>
          <p:nvPr/>
        </p:nvSpPr>
        <p:spPr bwMode="auto">
          <a:xfrm>
            <a:off x="4462463" y="38100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3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836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283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836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2836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2836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283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6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283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0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2836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4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2836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8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283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836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3653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836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836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28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836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3665"/>
                  </p:tgtEl>
                </p:cond>
              </p:nextCondLst>
            </p:seq>
          </p:childTnLst>
        </p:cTn>
      </p:par>
    </p:tnLst>
    <p:bldLst>
      <p:bldP spid="283654" grpId="0" animBg="1"/>
      <p:bldP spid="283655" grpId="0" animBg="1"/>
      <p:bldP spid="283656" grpId="0" animBg="1"/>
      <p:bldP spid="283657" grpId="0" animBg="1"/>
      <p:bldP spid="283658" grpId="0" animBg="1"/>
      <p:bldP spid="283659" grpId="0" animBg="1"/>
      <p:bldP spid="283660" grpId="0" animBg="1"/>
      <p:bldP spid="283661" grpId="0" animBg="1"/>
      <p:bldP spid="283662" grpId="0" animBg="1"/>
      <p:bldP spid="283663" grpId="0" animBg="1"/>
      <p:bldP spid="283665" grpId="0"/>
      <p:bldP spid="283666" grpId="0"/>
      <p:bldP spid="283667" grpId="0"/>
      <p:bldP spid="283668" grpId="0"/>
      <p:bldP spid="283669" grpId="0"/>
      <p:bldP spid="283670" grpId="0"/>
      <p:bldP spid="2836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21" name="AutoShape 5"/>
          <p:cNvSpPr>
            <a:spLocks noChangeArrowheads="1"/>
          </p:cNvSpPr>
          <p:nvPr/>
        </p:nvSpPr>
        <p:spPr bwMode="auto">
          <a:xfrm rot="-5400000">
            <a:off x="2171700" y="495300"/>
            <a:ext cx="4648200" cy="7315200"/>
          </a:xfrm>
          <a:prstGeom prst="horizontalScroll">
            <a:avLst>
              <a:gd name="adj" fmla="val 12500"/>
            </a:avLst>
          </a:prstGeom>
          <a:solidFill>
            <a:srgbClr val="FF9900"/>
          </a:solidFill>
          <a:ln w="9525">
            <a:solidFill>
              <a:srgbClr val="6600FF"/>
            </a:solidFill>
            <a:round/>
            <a:headEnd/>
            <a:tailEnd/>
          </a:ln>
        </p:spPr>
        <p:txBody>
          <a:bodyPr vert="eaVert" wrap="none" anchor="ctr"/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HƯỚNG DẪN VỀ NHÀ</a:t>
            </a:r>
          </a:p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1.Hoàn thành vở toán in.</a:t>
            </a:r>
          </a:p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3.Bài sau: Luyện tập .</a:t>
            </a:r>
          </a:p>
          <a:p>
            <a:endParaRPr lang="en-US" sz="2000">
              <a:latin typeface="Arial" pitchFamily="34" charset="0"/>
            </a:endParaRPr>
          </a:p>
        </p:txBody>
      </p:sp>
      <p:sp>
        <p:nvSpPr>
          <p:cNvPr id="10243" name="WordArt 6"/>
          <p:cNvSpPr>
            <a:spLocks noChangeArrowheads="1" noChangeShapeType="1" noTextEdit="1"/>
          </p:cNvSpPr>
          <p:nvPr/>
        </p:nvSpPr>
        <p:spPr bwMode="auto">
          <a:xfrm>
            <a:off x="381000" y="762000"/>
            <a:ext cx="828675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10244" name="Text Box 8"/>
          <p:cNvSpPr txBox="1">
            <a:spLocks noChangeArrowheads="1"/>
          </p:cNvSpPr>
          <p:nvPr/>
        </p:nvSpPr>
        <p:spPr bwMode="auto">
          <a:xfrm>
            <a:off x="2209800" y="914400"/>
            <a:ext cx="502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pitchFamily="34" charset="0"/>
              </a:rPr>
              <a:t>So sánh hai số thập phân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90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21" grpId="0" animBg="1"/>
    </p:bldLst>
  </p:timing>
</p:sld>
</file>

<file path=ppt/theme/theme1.xml><?xml version="1.0" encoding="utf-8"?>
<a:theme xmlns:a="http://schemas.openxmlformats.org/drawingml/2006/main" name="default">
  <a:themeElements>
    <a:clrScheme name="default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default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207</TotalTime>
  <Words>755</Words>
  <Application>Microsoft PowerPoint</Application>
  <PresentationFormat>On-screen Show (4:3)</PresentationFormat>
  <Paragraphs>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Times New Roman</vt:lpstr>
      <vt:lpstr>Arial</vt:lpstr>
      <vt:lpstr>Verdana</vt:lpstr>
      <vt:lpstr>Wingdings</vt:lpstr>
      <vt:lpstr>Calibri</vt:lpstr>
      <vt:lpstr>default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&lt;egyptian hak&gt;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 DAK LAK</dc:creator>
  <cp:lastModifiedBy>CSTeam</cp:lastModifiedBy>
  <cp:revision>15</cp:revision>
  <cp:lastPrinted>1601-01-01T00:00:00Z</cp:lastPrinted>
  <dcterms:created xsi:type="dcterms:W3CDTF">2009-12-20T09:56:17Z</dcterms:created>
  <dcterms:modified xsi:type="dcterms:W3CDTF">2016-06-30T03:35:08Z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